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99563"/>
  <p:embeddedFontLst>
    <p:embeddedFont>
      <p:font typeface="Quattrocento" panose="02020502030000000404" pitchFamily="18" charset="0"/>
      <p:regular r:id="rId33"/>
      <p:bold r:id="rId34"/>
    </p:embeddedFont>
    <p:embeddedFont>
      <p:font typeface="Questrial" panose="02000000000000000000" pitchFamily="2" charset="0"/>
      <p:regular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7787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35062" y="688975"/>
            <a:ext cx="4595812" cy="344646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439204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345439" y="2942601"/>
            <a:ext cx="7147931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7572652" y="2944633"/>
            <a:ext cx="1190347" cy="2459736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26"/>
          <p:cNvSpPr/>
          <p:nvPr/>
        </p:nvSpPr>
        <p:spPr>
          <a:xfrm>
            <a:off x="7712714" y="3136658"/>
            <a:ext cx="910223" cy="2075688"/>
          </a:xfrm>
          <a:prstGeom prst="rect">
            <a:avLst/>
          </a:prstGeom>
          <a:solidFill>
            <a:schemeClr val="accent3">
              <a:alpha val="69803"/>
            </a:schemeClr>
          </a:solidFill>
          <a:ln w="9525" cap="flat" cmpd="sng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445483" y="3055621"/>
            <a:ext cx="6947844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786825" y="4625267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 u="none" strike="noStrike" cap="none">
                <a:solidFill>
                  <a:srgbClr val="5A1A1B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800" b="0" i="0" u="none" strike="noStrike" cap="none">
              <a:solidFill>
                <a:srgbClr val="5A1A1B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41822" y="4559276"/>
            <a:ext cx="6755166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538970" y="3139440"/>
            <a:ext cx="6760868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42804" y="4648200"/>
            <a:ext cx="6553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320"/>
              </a:spcBef>
              <a:buClr>
                <a:schemeClr val="accent5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2385218" y="-175418"/>
            <a:ext cx="43735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6861702" y="228600"/>
            <a:ext cx="1859279" cy="6122634"/>
          </a:xfrm>
          <a:prstGeom prst="rect">
            <a:avLst/>
          </a:prstGeom>
          <a:solidFill>
            <a:srgbClr val="FFFFFF">
              <a:alpha val="8470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 rot="5400000">
            <a:off x="4896851" y="2547151"/>
            <a:ext cx="5788980" cy="14855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 rot="5400000">
            <a:off x="647699" y="190499"/>
            <a:ext cx="5791201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marL="640080" lvl="1" indent="-1701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2pPr>
            <a:lvl3pPr marL="914400" lvl="2" indent="-171450" rtl="0">
              <a:spcBef>
                <a:spcPts val="0"/>
              </a:spcBef>
              <a:buClr>
                <a:schemeClr val="accent6"/>
              </a:buClr>
              <a:buFont typeface="Noto Symbol"/>
              <a:buChar char="➢"/>
              <a:defRPr/>
            </a:lvl3pPr>
            <a:lvl4pPr lvl="3" rtl="0">
              <a:spcBef>
                <a:spcPts val="0"/>
              </a:spcBef>
              <a:defRPr/>
            </a:lvl4pPr>
            <a:lvl5pPr marL="1554480" lvl="4" indent="-1828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451975" y="2946400"/>
            <a:ext cx="8265159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567656" y="3048000"/>
            <a:ext cx="8033799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736456" y="3200399"/>
            <a:ext cx="7696199" cy="12954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675495" y="4541519"/>
            <a:ext cx="7818120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36456" y="4607510"/>
            <a:ext cx="7696199" cy="52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675756" y="3124200"/>
            <a:ext cx="7817599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26127" y="1722438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26127" y="2438400"/>
            <a:ext cx="4040187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3"/>
          </p:nvPr>
        </p:nvSpPr>
        <p:spPr>
          <a:xfrm>
            <a:off x="4645025" y="1722438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4"/>
          </p:nvPr>
        </p:nvSpPr>
        <p:spPr>
          <a:xfrm>
            <a:off x="4645025" y="2438400"/>
            <a:ext cx="4041774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886200" y="685800"/>
            <a:ext cx="4572000" cy="52578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560033" y="1505712"/>
            <a:ext cx="2716565" cy="3523488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676689" y="1642472"/>
            <a:ext cx="2483254" cy="3234328"/>
          </a:xfrm>
          <a:prstGeom prst="rect">
            <a:avLst/>
          </a:prstGeom>
          <a:solidFill>
            <a:srgbClr val="FFFFFF"/>
          </a:solidFill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769000" y="2971800"/>
            <a:ext cx="22986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400"/>
              </a:spcBef>
              <a:buClr>
                <a:srgbClr val="5A1A1B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769000" y="1734311"/>
            <a:ext cx="2298633" cy="11916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pic" idx="2"/>
          </p:nvPr>
        </p:nvSpPr>
        <p:spPr>
          <a:xfrm>
            <a:off x="685800" y="621437"/>
            <a:ext cx="7772400" cy="4331564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685800" y="4953000"/>
            <a:ext cx="7772400" cy="13715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761999" y="5029200"/>
            <a:ext cx="7600765" cy="12029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914400" y="5638800"/>
            <a:ext cx="7328513" cy="4516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05589" y="5074919"/>
            <a:ext cx="7946135" cy="1097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56288" y="5656555"/>
            <a:ext cx="7244735" cy="4017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914400" y="5105400"/>
            <a:ext cx="7328513" cy="5230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1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marR="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marR="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marR="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marR="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marR="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marR="0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marR="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marR="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274319" y="278165"/>
            <a:ext cx="8595359" cy="1325880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72862" y="372862"/>
            <a:ext cx="8380519" cy="11185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A1A1B"/>
              </a:buClr>
              <a:buSzPct val="25000"/>
              <a:buFont typeface="Quattrocento"/>
              <a:buNone/>
            </a:pPr>
            <a:b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b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  <a:t>MECHANISMS OF INFECTIOUS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6C217F-5A95-EF43-B9AB-84F0E4F409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28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RICKETTSIACEAE, ANAPLASMATACEAE, CHLAMYDIACEAE, COXIELLA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Organisms that combine the characteristics of viral and bacterial agents to produce disease in humans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Are obligate intracellular pathogens like the viruses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Produce a rigid peptidoglycan cell wall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Reproduce asexually by cellular division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Contain RNA and DNA similar to the bacteria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CLASSIFICATION OF INFECTIOUS DISEASE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Incidence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Portal of entry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Source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Symptoms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Disease course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Site of infection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Virulence factors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EPIDEMIOLOGY (TERMINOLOGY)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Epidemiology: the study of factors, events, and circumstances that influence the transmission of infectious diseases among humans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Incidence: the number of new cases of an infectious disease that occur within a defined population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Prevalence: the number of active cases at any given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INCIDENCE OF DISEASE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Endemic disease: found in a particular geographic region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incidence and prevalence are expected and relatively stable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Epidemic: Abrupt and unexpected increase in the incidence of disease over endemic rates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Pandemic: Spread of disease beyond continental boundaries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PORTALS OF ENTRY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Penetration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Direct contact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Ingestion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Inhalation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SOURCE OF AN INFECTIOUS DISEASE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Location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Nosocomial: develop in hospitalized patients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Community acquired: acquired outside of health care facilities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Host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An object or substance from which the infectious agent was acquired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May be endogenous or exogenous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SYMPTOMATOLOGY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Specific: reflects the site of infection (e.g., diarrhea, rash, convulsions, hemorrhage, pneumonia)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Nonspecific: can be shared by a number of diverse infectious diseases (e.g., symptoms such as fever, myalgia, headache)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Obvious: predictable patterns (e.g., chickenpox and measles)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Covert: may require laboratory testing to detect (e.g., hepatitis or increased white blood cell count)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DISEASE COURSE IN INFECTION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Incubation period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Prodromal stage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Acute stage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Convalescent stage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Resolution stage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FACTORS INFLUENCING THE SITE OF AN INFECTIOUS DISEASE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Type of pathogen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Portal of entry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Competence of the host’s immunologic defense system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TYPES OF ANTIMICROBIAL AGENTS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Antibacterial agents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Antiviral agents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Antifungal agents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Antiparasitic agents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TERMINOLOGY INVOLVED IN THE STUDY OF INFECTIOUS DISEASE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Host—any organism capable of supporting the nutritional and physical growth requirements of another organism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Infectious disease—the disease state brought about by the interaction with another organism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Colonization—the presence and multiplication of a living organism on or within the host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Microflora—normal, harmless bacteria inhabiting exposed surfaces of the body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Virulence—the disease-inducing potential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DRUG RESISTANCE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Bacterial resistance mechanisms</a:t>
            </a:r>
          </a:p>
          <a:p>
            <a:pPr marL="640080" marR="0" lvl="1" indent="-233680" algn="l" rtl="0">
              <a:spcBef>
                <a:spcPts val="480"/>
              </a:spcBef>
              <a:buClr>
                <a:srgbClr val="C00000"/>
              </a:buClr>
              <a:buSzPct val="50000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Inactivate antibiotics </a:t>
            </a:r>
          </a:p>
          <a:p>
            <a:pPr marL="640080" marR="0" lvl="1" indent="-233680" algn="l" rtl="0">
              <a:spcBef>
                <a:spcPts val="480"/>
              </a:spcBef>
              <a:buClr>
                <a:srgbClr val="C00000"/>
              </a:buClr>
              <a:buSzPct val="50000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Genetically alter antibiotic binding sites</a:t>
            </a:r>
          </a:p>
          <a:p>
            <a:pPr marL="640080" marR="0" lvl="1" indent="-233680" algn="l" rtl="0">
              <a:spcBef>
                <a:spcPts val="480"/>
              </a:spcBef>
              <a:buClr>
                <a:srgbClr val="C00000"/>
              </a:buClr>
              <a:buSzPct val="50000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Bypass antibiotic activity</a:t>
            </a:r>
          </a:p>
          <a:p>
            <a:pPr marL="640080" marR="0" lvl="1" indent="-233680" algn="l" rtl="0">
              <a:spcBef>
                <a:spcPts val="480"/>
              </a:spcBef>
              <a:buClr>
                <a:srgbClr val="C00000"/>
              </a:buClr>
              <a:buSzPct val="50000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in the bacterial cell wall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Antiviral resistance mechanisms</a:t>
            </a:r>
          </a:p>
          <a:p>
            <a:pPr marL="640080" marR="0" lvl="1" indent="-233680" algn="l" rtl="0">
              <a:spcBef>
                <a:spcPts val="480"/>
              </a:spcBef>
              <a:buClr>
                <a:srgbClr val="C00000"/>
              </a:buClr>
              <a:buSzPct val="50000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Nucleoloside analogs </a:t>
            </a:r>
          </a:p>
          <a:p>
            <a:pPr marL="640080" marR="0" lvl="1" indent="-233680" algn="l" rtl="0">
              <a:spcBef>
                <a:spcPts val="480"/>
              </a:spcBef>
              <a:buClr>
                <a:srgbClr val="C00000"/>
              </a:buClr>
              <a:buSzPct val="50000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Protease inhibitors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Need for combination or alternating therapy with multiple antiretroviral agents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28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INTRAVENOUS IMMUNOGLOBULIN (IMMUNOTHERAPY) AND CYTOKINE THERAPY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Supplementing or stimulating the host’s immune response so that the spread of a pathogen is limited or reversed is done by immunotherapy, typically through the use of intravenous immunoglobulin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Pathogen-specific antibodies given to the patient as an infusion to facilitate neutralization, phagocytosis, and clearance of infectious agents above and beyond the capabilities of the diseased host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CRITERIA FOR DIAGNOSIS OF AN INFECTIOUS DISEASE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recovery of a probable pathogen or evidence of its presence from the infected sites of a diseased host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Accurate documentation of clinical signs and symptoms (symptomatology) compatible with an infectious process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TECHNIQUES FOR LABORATORY DIAGNOSIS OF AN INFECTIOUS AGENT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Culture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Serology or detection of characteristic antigens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Genomic sequences or metabolites produced by the pathogen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CATEGORIES OF VIRULENCE FACTORS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Toxins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Exotoxins-proteins released from bacterial cell during growth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Endotoxins-lipids and polysaccharides found in the cell wall of bacteria (not released from bacteria during growth)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Adhesion factors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Evasive factors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Invasive factors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NONPHARMACOLOGICAL INTERVENTION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Surgical interventions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Providing access to an infected site by antimicrobial agents (drainage of an abscess)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Cleaning of the site (debridement)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Removing infected organs or  tissue (e.g., appendectomy)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ANTIBIOTIC MECHANISMS</a:t>
            </a: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Interference with a specific step in bacterial cell wall synthesis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Inhibition of bacterial protein synthesis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Interruption of bacterial nucleic acid synthesis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Interference with normal bacterial metabolism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CLASSIFICATION OF ANTIBIOTIC ACTION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Bactericidal—if it causes irreversible and lethal damage to the bacterial pathogen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Bacteriostatic—if its inhibitory effects on bacterial growth are reversed when the agent is eliminated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CLASSIFICATION AND TARGET SITE OF ANTIBACTERIAL AGENTS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Penicillins: cell wall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Cephalosporins: cell wall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Monobactams: cell wall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Aminoglycosides: ribosomes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Tetracyclines: ribosomes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Macrolides: ribosomes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Sulfonamides: folic acid synthesis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Glycopeptides: ribosomes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Quinolones: DNA synthesis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WEAPONS OF BIOTERRORISM</a:t>
            </a:r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Category A Agents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Plague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Tularemia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Smallpox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Hemorrhagic fever viruses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Category B Agents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Agents of food-borne and water-borne diseases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Agents of zoonotic infections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TERMINOLOGY INVOLVED IN THE STUDY OF INFECTIOUS DISEASE (CONT.)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Pathogens—microorganisms so virulent that they are rarely found in the absence of disease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Saprophytes—free-living organisms obtaining their growth from dead or decaying organic material from the environment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WEAPONS OF BIOTERRORISM (CONT.)</a:t>
            </a:r>
          </a:p>
        </p:txBody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Category B Agents (cont.)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Viral encephalitides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Toxins from castor bean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Category C Agents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Mycobacterium tuberculosis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Nipah virus and hantavirus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Tick-borne and Yellow fever viruses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Cryptosporidium parvum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TERMINOLOGY INVOLVED IN THE STUDY OF INFECTIOUS DISEASE (CONT.)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Mutualism: an interaction in which the microorganism and the host both derive benefits from the interaction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Commensalism: an interaction in which colonizing bacteria acquire nutritional needs and shelter but the host body not affected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Parasitic relationship: only the infecting organism benefits from the relationship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If the host sustains injury or pathologic damage, the process is called an infectious disease.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AGENTS OF INFECTIOUS DISEASE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Viruses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Bacteria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Rickettsiaceae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Chlamydiaceae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Fungi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Parasites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VIRUSES 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Smallest pathogens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Have no organized cellular structure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Consist of a protein coat surrounding a nucleic acid core of DNA or RNA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Are incapable of replication outside a living cell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MICROORGANISMS 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Eukaryotes (Fungi)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Contain a membrane-bound nucleus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Prokaryotes (Bacteria)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Nucleus is not separated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Exotoxins are virulent proteins released from bacterial cells during growth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CLASSIFICATION OF BACTERIA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77075" y="1705100"/>
            <a:ext cx="8229600" cy="437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According to the microscopic appearance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According to staining of the cell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Gram-positive organisms: stained purple by a primary basic dye (usually crystal violet)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Gram-negative organisms: not stained by the crystal violet but are counterstained red by a second dye (safranin)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PARASITES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Types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Protozoa-Example of protozoal infections include Malaria and Giardiasis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Helminths-Wormlike parasites producing diseases such as trichinosis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Arthropods-vectors (e.g., ticks) of infectious diseases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Method of Infecting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These members of the animal kingdom infect and cause diseases in other animals.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These animals then transmit disease to humans.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_theme">
  <a:themeElements>
    <a:clrScheme name="Custom 7">
      <a:dk1>
        <a:srgbClr val="000000"/>
      </a:dk1>
      <a:lt1>
        <a:srgbClr val="FFFFFF"/>
      </a:lt1>
      <a:dk2>
        <a:srgbClr val="650000"/>
      </a:dk2>
      <a:lt2>
        <a:srgbClr val="0B4A72"/>
      </a:lt2>
      <a:accent1>
        <a:srgbClr val="B43636"/>
      </a:accent1>
      <a:accent2>
        <a:srgbClr val="0C99F1"/>
      </a:accent2>
      <a:accent3>
        <a:srgbClr val="3D3636"/>
      </a:accent3>
      <a:accent4>
        <a:srgbClr val="650000"/>
      </a:accent4>
      <a:accent5>
        <a:srgbClr val="3D3636"/>
      </a:accent5>
      <a:accent6>
        <a:srgbClr val="B43636"/>
      </a:accent6>
      <a:hlink>
        <a:srgbClr val="0B4A72"/>
      </a:hlink>
      <a:folHlink>
        <a:srgbClr val="0C99F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1132</Words>
  <Application>Microsoft Macintosh PowerPoint</Application>
  <PresentationFormat>On-screen Show (4:3)</PresentationFormat>
  <Paragraphs>229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Quattrocento</vt:lpstr>
      <vt:lpstr>Noto Symbol</vt:lpstr>
      <vt:lpstr>Times New Roman</vt:lpstr>
      <vt:lpstr>Arial</vt:lpstr>
      <vt:lpstr>Questrial</vt:lpstr>
      <vt:lpstr>PPT_theme</vt:lpstr>
      <vt:lpstr>  MECHANISMS OF INFECTIOUS DISEASE</vt:lpstr>
      <vt:lpstr>TERMINOLOGY INVOLVED IN THE STUDY OF INFECTIOUS DISEASE</vt:lpstr>
      <vt:lpstr>TERMINOLOGY INVOLVED IN THE STUDY OF INFECTIOUS DISEASE (CONT.)</vt:lpstr>
      <vt:lpstr>TERMINOLOGY INVOLVED IN THE STUDY OF INFECTIOUS DISEASE (CONT.)</vt:lpstr>
      <vt:lpstr>AGENTS OF INFECTIOUS DISEASE</vt:lpstr>
      <vt:lpstr>VIRUSES </vt:lpstr>
      <vt:lpstr>MICROORGANISMS </vt:lpstr>
      <vt:lpstr>CLASSIFICATION OF BACTERIA</vt:lpstr>
      <vt:lpstr>PARASITES</vt:lpstr>
      <vt:lpstr>RICKETTSIACEAE, ANAPLASMATACEAE, CHLAMYDIACEAE, COXIELLA</vt:lpstr>
      <vt:lpstr>CLASSIFICATION OF INFECTIOUS DISEASE</vt:lpstr>
      <vt:lpstr>EPIDEMIOLOGY (TERMINOLOGY)</vt:lpstr>
      <vt:lpstr>INCIDENCE OF DISEASE</vt:lpstr>
      <vt:lpstr>PORTALS OF ENTRY</vt:lpstr>
      <vt:lpstr>SOURCE OF AN INFECTIOUS DISEASE</vt:lpstr>
      <vt:lpstr>SYMPTOMATOLOGY</vt:lpstr>
      <vt:lpstr>DISEASE COURSE IN INFECTION</vt:lpstr>
      <vt:lpstr>FACTORS INFLUENCING THE SITE OF AN INFECTIOUS DISEASE</vt:lpstr>
      <vt:lpstr>TYPES OF ANTIMICROBIAL AGENTS</vt:lpstr>
      <vt:lpstr>DRUG RESISTANCE</vt:lpstr>
      <vt:lpstr>INTRAVENOUS IMMUNOGLOBULIN (IMMUNOTHERAPY) AND CYTOKINE THERAPY</vt:lpstr>
      <vt:lpstr>CRITERIA FOR DIAGNOSIS OF AN INFECTIOUS DISEASE</vt:lpstr>
      <vt:lpstr>TECHNIQUES FOR LABORATORY DIAGNOSIS OF AN INFECTIOUS AGENT</vt:lpstr>
      <vt:lpstr>CATEGORIES OF VIRULENCE FACTORS</vt:lpstr>
      <vt:lpstr>NONPHARMACOLOGICAL INTERVENTION</vt:lpstr>
      <vt:lpstr>ANTIBIOTIC MECHANISMS</vt:lpstr>
      <vt:lpstr>CLASSIFICATION OF ANTIBIOTIC ACTION</vt:lpstr>
      <vt:lpstr>CLASSIFICATION AND TARGET SITE OF ANTIBACTERIAL AGENTS</vt:lpstr>
      <vt:lpstr>WEAPONS OF BIOTERRORISM</vt:lpstr>
      <vt:lpstr>WEAPONS OF BIOTERRORISM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MECHANISMS OF INFECTIOUS DISEASE</dc:title>
  <dc:creator>Sullivan, Jaclyn M</dc:creator>
  <cp:lastModifiedBy>Tracy Poches</cp:lastModifiedBy>
  <cp:revision>2</cp:revision>
  <dcterms:modified xsi:type="dcterms:W3CDTF">2020-06-16T16:25:29Z</dcterms:modified>
</cp:coreProperties>
</file>