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  <p:sldMasterId id="2147483668" r:id="rId2"/>
    <p:sldMasterId id="2147483669" r:id="rId3"/>
    <p:sldMasterId id="2147483670" r:id="rId4"/>
    <p:sldMasterId id="2147483671" r:id="rId5"/>
    <p:sldMasterId id="2147483672" r:id="rId6"/>
    <p:sldMasterId id="2147483673" r:id="rId7"/>
    <p:sldMasterId id="2147483674" r:id="rId8"/>
    <p:sldMasterId id="2147483675" r:id="rId9"/>
    <p:sldMasterId id="2147483676" r:id="rId10"/>
  </p:sldMasterIdLst>
  <p:notesMasterIdLst>
    <p:notesMasterId r:id="rId35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</p:sldIdLst>
  <p:sldSz cx="9144000" cy="6858000" type="screen4x3"/>
  <p:notesSz cx="6858000" cy="9199563"/>
  <p:embeddedFontLst>
    <p:embeddedFont>
      <p:font typeface="Quattrocento" panose="02020502030000000404" pitchFamily="18" charset="0"/>
      <p:regular r:id="rId36"/>
      <p:bold r:id="rId37"/>
    </p:embeddedFont>
    <p:embeddedFont>
      <p:font typeface="Questrial" panose="02000000000000000000" pitchFamily="2" charset="0"/>
      <p:regular r:id="rId38"/>
    </p:embeddedFont>
    <p:embeddedFont>
      <p:font typeface="Verdana" panose="020B0604030504040204" pitchFamily="34" charset="0"/>
      <p:regular r:id="rId39"/>
      <p:bold r:id="rId40"/>
      <p:italic r:id="rId41"/>
      <p:boldItalic r:id="rId4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font" Target="fonts/font4.fntdata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font" Target="fonts/font7.fntdata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font" Target="fonts/font2.fntdata"/><Relationship Id="rId40" Type="http://schemas.openxmlformats.org/officeDocument/2006/relationships/font" Target="fonts/font5.fntdata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font" Target="fonts/font1.fntdata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notesMaster" Target="notesMasters/notesMaster1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font" Target="fonts/font3.fntdata"/><Relationship Id="rId46" Type="http://schemas.openxmlformats.org/officeDocument/2006/relationships/tableStyles" Target="tableStyles.xml"/><Relationship Id="rId20" Type="http://schemas.openxmlformats.org/officeDocument/2006/relationships/slide" Target="slides/slide10.xml"/><Relationship Id="rId41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7787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35062" y="688975"/>
            <a:ext cx="4595812" cy="344646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345439" y="2942601"/>
            <a:ext cx="7147931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7572652" y="2944633"/>
            <a:ext cx="1190347" cy="2459736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26"/>
          <p:cNvSpPr/>
          <p:nvPr/>
        </p:nvSpPr>
        <p:spPr>
          <a:xfrm>
            <a:off x="7712714" y="3136658"/>
            <a:ext cx="910223" cy="2075688"/>
          </a:xfrm>
          <a:prstGeom prst="rect">
            <a:avLst/>
          </a:prstGeom>
          <a:solidFill>
            <a:schemeClr val="accent3">
              <a:alpha val="69803"/>
            </a:schemeClr>
          </a:solidFill>
          <a:ln w="9525" cap="flat" cmpd="sng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445483" y="3055621"/>
            <a:ext cx="6947844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786825" y="4625267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 u="none" strike="noStrike" cap="none">
                <a:solidFill>
                  <a:srgbClr val="5A1A1B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800" b="0" i="0" u="none" strike="noStrike" cap="none">
              <a:solidFill>
                <a:srgbClr val="5A1A1B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41822" y="4559276"/>
            <a:ext cx="6755166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538970" y="3139440"/>
            <a:ext cx="6760868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42804" y="4648200"/>
            <a:ext cx="6553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6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320"/>
              </a:spcBef>
              <a:buClr>
                <a:schemeClr val="accent5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2385218" y="-175418"/>
            <a:ext cx="43735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6861702" y="228600"/>
            <a:ext cx="1859279" cy="6122634"/>
          </a:xfrm>
          <a:prstGeom prst="rect">
            <a:avLst/>
          </a:prstGeom>
          <a:solidFill>
            <a:srgbClr val="FFFFFF">
              <a:alpha val="8470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 rot="5400000">
            <a:off x="4896851" y="2547151"/>
            <a:ext cx="5788980" cy="14855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 rot="5400000">
            <a:off x="647699" y="190499"/>
            <a:ext cx="5791201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 rot="5400000">
            <a:off x="2794000" y="-117473"/>
            <a:ext cx="3686174" cy="86137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 rot="5400000">
            <a:off x="5666581" y="2743993"/>
            <a:ext cx="4421187" cy="21558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 rot="5400000">
            <a:off x="1277938" y="663574"/>
            <a:ext cx="4421187" cy="6316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26127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marL="640080" lvl="1" indent="-1701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2pPr>
            <a:lvl3pPr marL="914400" lvl="2" indent="-171450" rtl="0">
              <a:spcBef>
                <a:spcPts val="0"/>
              </a:spcBef>
              <a:buClr>
                <a:schemeClr val="accent6"/>
              </a:buClr>
              <a:buFont typeface="Noto Symbol"/>
              <a:buChar char="➢"/>
              <a:defRPr/>
            </a:lvl3pPr>
            <a:lvl4pPr lvl="3" rtl="0">
              <a:spcBef>
                <a:spcPts val="0"/>
              </a:spcBef>
              <a:defRPr/>
            </a:lvl4pPr>
            <a:lvl5pPr marL="1554480" lvl="4" indent="-1828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451975" y="2946400"/>
            <a:ext cx="8265159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567656" y="3048000"/>
            <a:ext cx="8033799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736456" y="3200399"/>
            <a:ext cx="7696199" cy="12954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675495" y="4541519"/>
            <a:ext cx="7818120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736456" y="4607510"/>
            <a:ext cx="7696199" cy="52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675756" y="3124200"/>
            <a:ext cx="7817599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26127" y="1722438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26127" y="2438400"/>
            <a:ext cx="4040187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3"/>
          </p:nvPr>
        </p:nvSpPr>
        <p:spPr>
          <a:xfrm>
            <a:off x="4645025" y="1722438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4"/>
          </p:nvPr>
        </p:nvSpPr>
        <p:spPr>
          <a:xfrm>
            <a:off x="4645025" y="2438400"/>
            <a:ext cx="4041774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886200" y="685800"/>
            <a:ext cx="4572000" cy="52578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560033" y="1505712"/>
            <a:ext cx="2716565" cy="3523488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676689" y="1642472"/>
            <a:ext cx="2483254" cy="3234328"/>
          </a:xfrm>
          <a:prstGeom prst="rect">
            <a:avLst/>
          </a:prstGeom>
          <a:solidFill>
            <a:srgbClr val="FFFFFF"/>
          </a:solidFill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769000" y="2971800"/>
            <a:ext cx="22986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400"/>
              </a:spcBef>
              <a:buClr>
                <a:srgbClr val="5A1A1B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769000" y="1734311"/>
            <a:ext cx="2298633" cy="11916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pic" idx="2"/>
          </p:nvPr>
        </p:nvSpPr>
        <p:spPr>
          <a:xfrm>
            <a:off x="685800" y="621437"/>
            <a:ext cx="7772400" cy="4331564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685800" y="4953000"/>
            <a:ext cx="7772400" cy="13715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761999" y="5029200"/>
            <a:ext cx="7600765" cy="120292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914400" y="5638800"/>
            <a:ext cx="7328513" cy="4516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605589" y="5074919"/>
            <a:ext cx="7946135" cy="10972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56288" y="5656555"/>
            <a:ext cx="7244735" cy="4017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914400" y="5105400"/>
            <a:ext cx="7328513" cy="5230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1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marR="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marR="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marR="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marR="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marR="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marR="0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marR="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marR="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274319" y="278165"/>
            <a:ext cx="8595359" cy="1325880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72862" y="372862"/>
            <a:ext cx="8380519" cy="11185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/>
          <p:nvPr/>
        </p:nvSpPr>
        <p:spPr>
          <a:xfrm>
            <a:off x="6003925" y="6089650"/>
            <a:ext cx="2820987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Shape 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14458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303212" y="6581775"/>
            <a:ext cx="8840786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0" y="6588125"/>
            <a:ext cx="9144000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2014 Wolters Kluwer Health | Lippincott Williams &amp; Wilkins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A1A1B"/>
              </a:buClr>
              <a:buSzPct val="25000"/>
              <a:buFont typeface="Quattrocento"/>
              <a:buNone/>
            </a:pPr>
            <a:br>
              <a:rPr lang="en-US" sz="36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br>
              <a:rPr lang="en-US" sz="36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r>
              <a:rPr lang="en-US" sz="36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  <a:t>GENETIC AND CONGENITAL 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13DAF-7E5A-F647-9E57-77242A308A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28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CHARACTERISTICS OF MULTIFACTORIAL INHERITANCE DISORDERS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Caused by multiple genes and environmental factors.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exact number of genes is not known.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Traits do not follow a clear-cut pattern of inheritance.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Disorders can be expressed during fetal life and be present at birth, or expressed later in life.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EXAMPLES OF MULTIFACTORIAL INHERITANCE DISORDERS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Cleft lip or palate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Clubfoot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Congenital dislocation of the hip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Congenital heart disease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Pyloric stenosis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Urinary tract malformation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RESULTS OF CHROMOSOMAL DISORDERS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203800" y="1752625"/>
            <a:ext cx="8229600" cy="437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Reproductive wastage (early gestational abortions)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Congenital malformations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Mental retardation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Linked to more than 60 identifiable syndromes present in birth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TYPES OF CHROMOSOMAL DISORDERS</a:t>
            </a:r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Alterations in chromosome duplication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Alterations in chromosome number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Trisomy 21 (Down syndrome)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Monosomy X (Turner syndrome)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Polosomy X (Klinefelter syndrome)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Alterations in chromosome structure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MITOCHONDRIAL DNA DISORDERS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Subject to mutations at a higher rate than nuclear DNA</a:t>
            </a:r>
          </a:p>
          <a:p>
            <a:pPr marL="640080" marR="0" lvl="1" indent="-233680" algn="l" rtl="0">
              <a:spcBef>
                <a:spcPts val="370"/>
              </a:spcBef>
              <a:buClr>
                <a:schemeClr val="accent6"/>
              </a:buClr>
              <a:buSzPct val="48684"/>
              <a:buFont typeface="Noto Symbol"/>
              <a:buChar char="❑"/>
            </a:pPr>
            <a:r>
              <a:rPr lang="en-US" sz="185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No repair mechanisms</a:t>
            </a:r>
          </a:p>
          <a:p>
            <a:pPr marL="640080" marR="0" lvl="1" indent="-233680" algn="l" rtl="0">
              <a:spcBef>
                <a:spcPts val="370"/>
              </a:spcBef>
              <a:buClr>
                <a:schemeClr val="accent6"/>
              </a:buClr>
              <a:buSzPct val="48684"/>
              <a:buFont typeface="Noto Symbol"/>
              <a:buNone/>
            </a:pPr>
            <a:endParaRPr sz="185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Disorders of mitochondrial genes interfere with production of cellular energy</a:t>
            </a:r>
          </a:p>
          <a:p>
            <a:pPr marL="342900" marR="0" lvl="0" indent="-228600" algn="l" rtl="0">
              <a:spcBef>
                <a:spcPts val="444"/>
              </a:spcBef>
              <a:buClr>
                <a:schemeClr val="accent1"/>
              </a:buClr>
              <a:buSzPct val="100909"/>
              <a:buFont typeface="Arial"/>
              <a:buNone/>
            </a:pPr>
            <a:endParaRPr sz="2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Lead to the production of energy reactive oxygen species, or disrupt the generation of signals that initiate apoptosis</a:t>
            </a:r>
          </a:p>
          <a:p>
            <a:pPr marL="342900" marR="0" lvl="0" indent="-228600" algn="l" rtl="0">
              <a:spcBef>
                <a:spcPts val="444"/>
              </a:spcBef>
              <a:buClr>
                <a:schemeClr val="accent1"/>
              </a:buClr>
              <a:buSzPct val="100909"/>
              <a:buFont typeface="Arial"/>
              <a:buNone/>
            </a:pPr>
            <a:endParaRPr sz="2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Commonly associated with neuromuscular disorders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DISORDERS CAUSED BY ENVIRONMENTAL INFLUENCES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Teratogenic agents: produce abnormalities during embryonic or fetal development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Most susceptible to these agents during organogenesis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TERATOGENIC AGENTS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Radiation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Chemicals and drugs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Fetal alcohol syndrome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Cocaine babies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Folic acid deficiency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Infectious agents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CRITERIA FOR DEFINING FETAL ALCOHOL SYNDROME</a:t>
            </a:r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Prenatal or postnatal growth retardation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Weight or length below the 10th percentile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Central nervous system involvement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Neurologic abnormalities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Developmental delays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Behavioral dysfunction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Intellectual impairment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Skull and brain malformation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CRITERIA FOR DEFINING FETAL ALCOHOL SYNDROME (CONT.)</a:t>
            </a: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characteristic face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Short palpebral fissures (eye openings)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Thin upper lip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Elongated, flattened midface, and philtrum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EFFECTS OF COCAINE USE DURING PREGNANCY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Decrease in uteroplacental blood flow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Maternal hypertension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Stimulation of uterine contractions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Fetal vasoconstriction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TERMINOLOGY OF GENETIC AND CONGENITAL DISORDERS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426127" y="1814096"/>
            <a:ext cx="4038599" cy="440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Congenital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Allele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Gene locus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Gene mutation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Genotype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Phenotype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8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body" idx="2"/>
          </p:nvPr>
        </p:nvSpPr>
        <p:spPr>
          <a:xfrm>
            <a:off x="4648200" y="1814096"/>
            <a:ext cx="4038599" cy="4407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Homozygous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Heterozygous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Polymorphism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Gene penetrance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Gene expression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OTHER MEDICATIONS DURING PREGNANCY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Possibilities of cytotoxic (cell-killing), antimetabolic, or growth-inhibiting activities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Vitamin A derivatives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Folic acid deficiency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INFECTIOUS AGENTS DURING PREGNANCY </a:t>
            </a:r>
          </a:p>
        </p:txBody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426127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TORCH 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10"/>
              </a:spcBef>
              <a:buClr>
                <a:srgbClr val="C00000"/>
              </a:buClr>
              <a:buSzPct val="48809"/>
              <a:buFont typeface="Noto Symbol"/>
              <a:buChar char="❑"/>
            </a:pPr>
            <a:r>
              <a:rPr lang="en-US" sz="205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Toxoplasmosis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10"/>
              </a:spcBef>
              <a:buClr>
                <a:srgbClr val="C00000"/>
              </a:buClr>
              <a:buSzPct val="48809"/>
              <a:buFont typeface="Noto Symbol"/>
              <a:buChar char="❑"/>
            </a:pPr>
            <a:r>
              <a:rPr lang="en-US" sz="205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Other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10"/>
              </a:spcBef>
              <a:buClr>
                <a:srgbClr val="C00000"/>
              </a:buClr>
              <a:buSzPct val="48809"/>
              <a:buFont typeface="Noto Symbol"/>
              <a:buChar char="❑"/>
            </a:pPr>
            <a:r>
              <a:rPr lang="en-US" sz="205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Rubella 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10"/>
              </a:spcBef>
              <a:buClr>
                <a:srgbClr val="C00000"/>
              </a:buClr>
              <a:buSzPct val="48809"/>
              <a:buFont typeface="Noto Symbol"/>
              <a:buChar char="❑"/>
            </a:pPr>
            <a:r>
              <a:rPr lang="en-US" sz="205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Cytomegalovirus 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10"/>
              </a:spcBef>
              <a:buClr>
                <a:srgbClr val="C00000"/>
              </a:buClr>
              <a:buSzPct val="48809"/>
              <a:buFont typeface="Noto Symbol"/>
              <a:buChar char="❑"/>
            </a:pPr>
            <a:r>
              <a:rPr lang="en-US" sz="205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Herpes </a:t>
            </a:r>
          </a:p>
        </p:txBody>
      </p:sp>
      <p:sp>
        <p:nvSpPr>
          <p:cNvPr id="320" name="Shape 320"/>
          <p:cNvSpPr txBox="1">
            <a:spLocks noGrp="1"/>
          </p:cNvSpPr>
          <p:nvPr>
            <p:ph type="body" idx="2"/>
          </p:nvPr>
        </p:nvSpPr>
        <p:spPr>
          <a:xfrm>
            <a:off x="4648200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Varicella-zoster virus infection 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Listeriosis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Leptospirosis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Epstein-Barr virus infection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Tuberculosis and syphilis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Human immunodeficiency virus (HIV) 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Human parvovirus (B19)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COMPONENTS OF A GENETIC ASSESSMENT</a:t>
            </a:r>
          </a:p>
        </p:txBody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Assessment of genetic risk and prognosis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Detailed family history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Pregnancy history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Detailed accounts of birth process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Accounts of postnatal health and development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Physical examination of the affected child and family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Laboratory tests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PURPOSES OF A PRENATAL DIAGNOSIS</a:t>
            </a:r>
          </a:p>
        </p:txBody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Provide parents with information needed to make informed choice about having a child with abnormality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Provide reassurance and reduce anxiety among high-risk groups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Allow parents at risk to begin pregnancy with assurance that knowledge about the presence or absence of a disorder can be confirmed with testing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METHODS USED FOR FETAL DIAGNOSIS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Maternal blood screening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Ultrasonography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Amniocentesis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Chorionic villus sampling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Percutaneous umbilical cord blood sampling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Fetal biopsy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Cytogenetic and biochemical analyses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CAUSES OF BIRTH DEFECTS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Genetic Factors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Single-gene, multifactorial inheritance or chromosomal aberrations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Environmental Factors (Fetal Development)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Maternal disease, infections, or drugs taken during pregnancy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Intrauterine Factors (Rare)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Fetal crowding, positioning, or entanglement of fetal parts with the amnion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CHARACTERISTICS OF SINGLE-GENE DISORDERS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Caused by a single defective or mutant gene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May be present on an autosome or the X chromosome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May affect one member or both members of an autosomal gene pair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Defects follow the mendelian patterns of inheritance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Characterized by their patterns of transmission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Obtained through a family genetic history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RESULT OF SINGLE-GENE DISORDERS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Formation of an abnormal protein or decreased         production of a gene product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Defective or decreased amounts of an enzyme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Defects in receptor proteins and their function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Alterations in nonenzyme proteins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Mutations resulting in unusual reactions to drugs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DISORDERS OF SINGLE-GENE INHERITANCE (MENDELIAN)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Autosomal Dominant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single mutant allele from an affected parent is transmitted to an offspring regardless of sex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Autosomal Recessive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Manifested only when both members of the gene pair are affected (both parents unaffected, but carriers)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X-linked Recessive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Always associated with the X chromosome; the inheritance pattern is predominately recessive.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AUTOSOMAL DOMINANT DISORDERS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Marfan Syndrome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connective tissue disorder manifested by changes in the skeleton, eyes, and cardiovascular system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Neurofibromatosis (NF)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condition involving neurogenic tumors that arise from Schwann cells and other elements of the peripheral nervous system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AUTOSOMAL RECESSIVE DISORDERS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Phenylketonuria (PKU)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rare metabolic disorder caused by a deficiency of the liver enzyme phenylalanine hydroxylase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Tay-Sachs Disease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variant of a class of lysosomal storage diseases, known as gangliosidoses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Gangliosides in the membranes of nervous tissue are deposited in neurons of the central nervous system and retina because of a failure of lysosomal degradation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X-LINKED DISORDER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Fragile X syndrome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Associated with a fragile site on the X chromosome where the chromatin fails to condense during mitosis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Affects more males than females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Char char="➢"/>
            </a:pPr>
            <a:r>
              <a:rPr lang="en-US" sz="1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Approximately 1 in 1000 male infants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18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Second most common cause of mental retardation after Down syndrome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_theme">
  <a:themeElements>
    <a:clrScheme name="Custom 7">
      <a:dk1>
        <a:srgbClr val="000000"/>
      </a:dk1>
      <a:lt1>
        <a:srgbClr val="FFFFFF"/>
      </a:lt1>
      <a:dk2>
        <a:srgbClr val="650000"/>
      </a:dk2>
      <a:lt2>
        <a:srgbClr val="0B4A72"/>
      </a:lt2>
      <a:accent1>
        <a:srgbClr val="B43636"/>
      </a:accent1>
      <a:accent2>
        <a:srgbClr val="0C99F1"/>
      </a:accent2>
      <a:accent3>
        <a:srgbClr val="3D3636"/>
      </a:accent3>
      <a:accent4>
        <a:srgbClr val="650000"/>
      </a:accent4>
      <a:accent5>
        <a:srgbClr val="3D3636"/>
      </a:accent5>
      <a:accent6>
        <a:srgbClr val="B43636"/>
      </a:accent6>
      <a:hlink>
        <a:srgbClr val="0B4A72"/>
      </a:hlink>
      <a:folHlink>
        <a:srgbClr val="0C99F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869</Words>
  <Application>Microsoft Macintosh PowerPoint</Application>
  <PresentationFormat>On-screen Show (4:3)</PresentationFormat>
  <Paragraphs>213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24</vt:i4>
      </vt:variant>
    </vt:vector>
  </HeadingPairs>
  <TitlesOfParts>
    <vt:vector size="40" baseType="lpstr">
      <vt:lpstr>Quattrocento</vt:lpstr>
      <vt:lpstr>Noto Symbol</vt:lpstr>
      <vt:lpstr>Times New Roman</vt:lpstr>
      <vt:lpstr>Arial</vt:lpstr>
      <vt:lpstr>Questrial</vt:lpstr>
      <vt:lpstr>Verdana</vt:lpstr>
      <vt:lpstr>PPT_theme</vt:lpstr>
      <vt:lpstr>LWW TEMPLATE</vt:lpstr>
      <vt:lpstr>3_LWW TEMPLATE</vt:lpstr>
      <vt:lpstr>5_LWW TEMPLATE</vt:lpstr>
      <vt:lpstr>6_LWW TEMPLATE</vt:lpstr>
      <vt:lpstr>7_LWW TEMPLATE</vt:lpstr>
      <vt:lpstr>8_LWW TEMPLATE</vt:lpstr>
      <vt:lpstr>9_LWW TEMPLATE</vt:lpstr>
      <vt:lpstr>10_LWW TEMPLATE</vt:lpstr>
      <vt:lpstr>11_LWW TEMPLATE</vt:lpstr>
      <vt:lpstr>  GENETIC AND CONGENITAL DISORDERS</vt:lpstr>
      <vt:lpstr>TERMINOLOGY OF GENETIC AND CONGENITAL DISORDERS</vt:lpstr>
      <vt:lpstr>CAUSES OF BIRTH DEFECTS</vt:lpstr>
      <vt:lpstr>CHARACTERISTICS OF SINGLE-GENE DISORDERS</vt:lpstr>
      <vt:lpstr>RESULT OF SINGLE-GENE DISORDERS</vt:lpstr>
      <vt:lpstr>DISORDERS OF SINGLE-GENE INHERITANCE (MENDELIAN)</vt:lpstr>
      <vt:lpstr>AUTOSOMAL DOMINANT DISORDERS</vt:lpstr>
      <vt:lpstr>AUTOSOMAL RECESSIVE DISORDERS</vt:lpstr>
      <vt:lpstr>X-LINKED DISORDER</vt:lpstr>
      <vt:lpstr>CHARACTERISTICS OF MULTIFACTORIAL INHERITANCE DISORDERS</vt:lpstr>
      <vt:lpstr>EXAMPLES OF MULTIFACTORIAL INHERITANCE DISORDERS</vt:lpstr>
      <vt:lpstr>RESULTS OF CHROMOSOMAL DISORDERS</vt:lpstr>
      <vt:lpstr>TYPES OF CHROMOSOMAL DISORDERS</vt:lpstr>
      <vt:lpstr>MITOCHONDRIAL DNA DISORDERS</vt:lpstr>
      <vt:lpstr>DISORDERS CAUSED BY ENVIRONMENTAL INFLUENCES</vt:lpstr>
      <vt:lpstr>TERATOGENIC AGENTS</vt:lpstr>
      <vt:lpstr>CRITERIA FOR DEFINING FETAL ALCOHOL SYNDROME</vt:lpstr>
      <vt:lpstr>CRITERIA FOR DEFINING FETAL ALCOHOL SYNDROME (CONT.)</vt:lpstr>
      <vt:lpstr>EFFECTS OF COCAINE USE DURING PREGNANCY</vt:lpstr>
      <vt:lpstr>OTHER MEDICATIONS DURING PREGNANCY</vt:lpstr>
      <vt:lpstr>INFECTIOUS AGENTS DURING PREGNANCY </vt:lpstr>
      <vt:lpstr>COMPONENTS OF A GENETIC ASSESSMENT</vt:lpstr>
      <vt:lpstr>PURPOSES OF A PRENATAL DIAGNOSIS</vt:lpstr>
      <vt:lpstr>METHODS USED FOR FETAL DIAGNOSIS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GENETIC AND CONGENITAL DISORDERS</dc:title>
  <cp:lastModifiedBy>Tracy Poches</cp:lastModifiedBy>
  <cp:revision>1</cp:revision>
  <dcterms:modified xsi:type="dcterms:W3CDTF">2020-06-16T11:40:05Z</dcterms:modified>
</cp:coreProperties>
</file>