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theme/theme8.xml" ContentType="application/vnd.openxmlformats-officedocument.theme+xml"/>
  <Override PartName="/ppt/slideLayouts/slideLayout18.xml" ContentType="application/vnd.openxmlformats-officedocument.presentationml.slideLayout+xml"/>
  <Override PartName="/ppt/theme/theme9.xml" ContentType="application/vnd.openxmlformats-officedocument.theme+xml"/>
  <Override PartName="/ppt/slideLayouts/slideLayout19.xml" ContentType="application/vnd.openxmlformats-officedocument.presentationml.slideLayout+xml"/>
  <Override PartName="/ppt/theme/theme10.xml" ContentType="application/vnd.openxmlformats-officedocument.theme+xml"/>
  <Override PartName="/ppt/slideLayouts/slideLayout20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  <p:sldMasterId id="2147483670" r:id="rId3"/>
    <p:sldMasterId id="2147483671" r:id="rId4"/>
    <p:sldMasterId id="2147483672" r:id="rId5"/>
    <p:sldMasterId id="2147483673" r:id="rId6"/>
    <p:sldMasterId id="2147483674" r:id="rId7"/>
    <p:sldMasterId id="2147483675" r:id="rId8"/>
    <p:sldMasterId id="2147483676" r:id="rId9"/>
    <p:sldMasterId id="2147483677" r:id="rId10"/>
    <p:sldMasterId id="2147483678" r:id="rId11"/>
  </p:sldMasterIdLst>
  <p:notesMasterIdLst>
    <p:notesMasterId r:id="rId32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x="9144000" cy="6858000" type="screen4x3"/>
  <p:notesSz cx="6858000" cy="9199563"/>
  <p:embeddedFontLst>
    <p:embeddedFont>
      <p:font typeface="Quattrocento" panose="02020502030000000404" pitchFamily="18" charset="0"/>
      <p:regular r:id="rId33"/>
      <p:bold r:id="rId34"/>
    </p:embeddedFont>
    <p:embeddedFont>
      <p:font typeface="Questrial" panose="02000000000000000000" pitchFamily="2" charset="0"/>
      <p:regular r:id="rId35"/>
    </p:embeddedFont>
    <p:embeddedFont>
      <p:font typeface="Verdana" panose="020B0604030504040204" pitchFamily="34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font" Target="fonts/font7.fntdata"/><Relationship Id="rId21" Type="http://schemas.openxmlformats.org/officeDocument/2006/relationships/slide" Target="slides/slide10.xml"/><Relationship Id="rId34" Type="http://schemas.openxmlformats.org/officeDocument/2006/relationships/font" Target="fonts/font2.fntdata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font" Target="fonts/font4.fntdata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font" Target="fonts/font3.fntdata"/><Relationship Id="rId43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font" Target="fonts/font1.fntdata"/><Relationship Id="rId38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7787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35062" y="688975"/>
            <a:ext cx="4595812" cy="34464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35062" y="688975"/>
            <a:ext cx="4595812" cy="3446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45439" y="2942601"/>
            <a:ext cx="7147931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572652" y="2944633"/>
            <a:ext cx="1190347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7712714" y="3136658"/>
            <a:ext cx="910223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w="9525" cap="flat" cmpd="sng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445483" y="3055621"/>
            <a:ext cx="6947844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786825" y="4625267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5A1A1B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>
              <a:solidFill>
                <a:srgbClr val="5A1A1B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41822" y="4559276"/>
            <a:ext cx="6755166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38970" y="3139440"/>
            <a:ext cx="6760868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42804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8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861702" y="228600"/>
            <a:ext cx="1859279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4896851" y="2547151"/>
            <a:ext cx="5788980" cy="14855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647699" y="190499"/>
            <a:ext cx="5791201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4230686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4713287" y="2346325"/>
            <a:ext cx="4230685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Verdana"/>
              <a:buNone/>
              <a:defRPr/>
            </a:lvl1pPr>
            <a:lvl2pPr marL="457200" lvl="1" indent="0" rtl="0">
              <a:spcBef>
                <a:spcPts val="0"/>
              </a:spcBef>
              <a:buFont typeface="Verdana"/>
              <a:buNone/>
              <a:defRPr/>
            </a:lvl2pPr>
            <a:lvl3pPr marL="914400" lvl="2" indent="0" rtl="0">
              <a:spcBef>
                <a:spcPts val="0"/>
              </a:spcBef>
              <a:buFont typeface="Verdana"/>
              <a:buNone/>
              <a:defRPr/>
            </a:lvl3pPr>
            <a:lvl4pPr marL="1371600" lvl="3" indent="0" rtl="0">
              <a:spcBef>
                <a:spcPts val="0"/>
              </a:spcBef>
              <a:buFont typeface="Verdana"/>
              <a:buNone/>
              <a:defRPr/>
            </a:lvl4pPr>
            <a:lvl5pPr marL="1828800" lvl="4" indent="0" rtl="0">
              <a:spcBef>
                <a:spcPts val="0"/>
              </a:spcBef>
              <a:buFont typeface="Verdana"/>
              <a:buNone/>
              <a:defRPr/>
            </a:lvl5pPr>
            <a:lvl6pPr marL="2286000" lvl="5" indent="0" rtl="0">
              <a:spcBef>
                <a:spcPts val="0"/>
              </a:spcBef>
              <a:buFont typeface="Verdana"/>
              <a:buNone/>
              <a:defRPr/>
            </a:lvl6pPr>
            <a:lvl7pPr marL="2743200" lvl="6" indent="0" rtl="0">
              <a:spcBef>
                <a:spcPts val="0"/>
              </a:spcBef>
              <a:buFont typeface="Verdana"/>
              <a:buNone/>
              <a:defRPr/>
            </a:lvl7pPr>
            <a:lvl8pPr marL="3200400" lvl="7" indent="0" rtl="0">
              <a:spcBef>
                <a:spcPts val="0"/>
              </a:spcBef>
              <a:buFont typeface="Verdana"/>
              <a:buNone/>
              <a:defRPr/>
            </a:lvl8pPr>
            <a:lvl9pPr marL="3657600" lvl="8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 rot="5400000">
            <a:off x="2794000" y="-117473"/>
            <a:ext cx="3686174" cy="86137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marL="640080" lvl="1" indent="-1701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2pPr>
            <a:lvl3pPr marL="914400" lvl="2" indent="-171450" rtl="0">
              <a:spcBef>
                <a:spcPts val="0"/>
              </a:spcBef>
              <a:buClr>
                <a:schemeClr val="accent6"/>
              </a:buClr>
              <a:buFont typeface="Noto Symbol"/>
              <a:buChar char="➢"/>
              <a:defRPr/>
            </a:lvl3pPr>
            <a:lvl4pPr lvl="3" rtl="0">
              <a:spcBef>
                <a:spcPts val="0"/>
              </a:spcBef>
              <a:defRPr/>
            </a:lvl4pPr>
            <a:lvl5pPr marL="1554480" lvl="4" indent="-1828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 rot="5400000">
            <a:off x="5666581" y="2743993"/>
            <a:ext cx="4421187" cy="2155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 rot="5400000">
            <a:off x="1277938" y="663574"/>
            <a:ext cx="4421187" cy="6316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51975" y="2946400"/>
            <a:ext cx="8265159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567656" y="3048000"/>
            <a:ext cx="8033799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36456" y="3200399"/>
            <a:ext cx="7696199" cy="1295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/>
          <p:nvPr/>
        </p:nvSpPr>
        <p:spPr>
          <a:xfrm>
            <a:off x="675495" y="4541519"/>
            <a:ext cx="7818120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36456" y="4607510"/>
            <a:ext cx="7696199" cy="52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675756" y="3124200"/>
            <a:ext cx="7817599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26127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26127" y="2438400"/>
            <a:ext cx="4040187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4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60033" y="1505712"/>
            <a:ext cx="2716565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76689" y="1642472"/>
            <a:ext cx="2483254" cy="3234328"/>
          </a:xfrm>
          <a:prstGeom prst="rect">
            <a:avLst/>
          </a:prstGeom>
          <a:solidFill>
            <a:srgbClr val="FFFFFF"/>
          </a:solidFill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769000" y="2971800"/>
            <a:ext cx="229863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400"/>
              </a:spcBef>
              <a:buClr>
                <a:srgbClr val="5A1A1B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69000" y="1734311"/>
            <a:ext cx="2298633" cy="1191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85800" y="4953000"/>
            <a:ext cx="7772400" cy="13715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761999" y="5029200"/>
            <a:ext cx="7600765" cy="12029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914400" y="5638800"/>
            <a:ext cx="7328513" cy="45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05589" y="5074919"/>
            <a:ext cx="7946135" cy="1097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56288" y="5656555"/>
            <a:ext cx="7244735" cy="401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5105400"/>
            <a:ext cx="7328513" cy="5230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1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marR="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74319" y="278165"/>
            <a:ext cx="8595359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72862" y="372862"/>
            <a:ext cx="8380519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6003925" y="6089650"/>
            <a:ext cx="282098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0" name="Shape 1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144587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303212" y="6581775"/>
            <a:ext cx="8840786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0" y="6588125"/>
            <a:ext cx="9144000" cy="2698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Copyright © 2014 Wolters Kluwer Health | Lippincott Williams &amp; Wilkins 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30212" y="1611312"/>
            <a:ext cx="8524874" cy="3889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30200" y="2346325"/>
            <a:ext cx="8613774" cy="3686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0988" marR="0" lvl="0" indent="-52388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1pPr>
            <a:lvl2pPr marL="862013" marR="0" lvl="1" indent="-1762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–"/>
              <a:defRPr/>
            </a:lvl2pPr>
            <a:lvl3pPr marL="1204913" marR="0" lvl="2" indent="-11112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3pPr>
            <a:lvl4pPr marL="1600200" marR="0" lvl="3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4pPr>
            <a:lvl5pPr marL="2057400" marR="0" lvl="4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5pPr>
            <a:lvl6pPr marL="2514600" marR="0" lvl="5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6pPr>
            <a:lvl7pPr marL="2971800" marR="0" lvl="6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7pPr>
            <a:lvl8pPr marL="3429000" marR="0" lvl="7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8pPr>
            <a:lvl9pPr marL="3886200" marR="0" lvl="8" indent="0" algn="l" rtl="0">
              <a:lnSpc>
                <a:spcPct val="90000"/>
              </a:lnSpc>
              <a:spcBef>
                <a:spcPts val="1320"/>
              </a:spcBef>
              <a:spcAft>
                <a:spcPts val="0"/>
              </a:spcAft>
              <a:buClr>
                <a:srgbClr val="CC9900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A1A1B"/>
              </a:buClr>
              <a:buSzPct val="25000"/>
              <a:buFont typeface="Quattrocento"/>
              <a:buNone/>
            </a:pP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  <a:t>CONCEPTS OF ALTERED HEALTH 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95261-893E-1D4D-894D-E7E5C40D30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SPECIAL NEEDS OF THE PREMATURE INFANT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Respiratory problems: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Respiratory distress syndrome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Apnea and periodic breathing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Intraventricular hemorrhage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Necrotizing enterocolitis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Infection and sepsis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HEALTH PROBLEMS OF THE INFANT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Issues related to nutrition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Irritable infant syndrome or colic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Failure to thrive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Sudden infant death syndrome (cause of death is inconclusive)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Infectious diseases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FAILURE TO THRIVE 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Inadequate growth of the child due to the inability to obtain or use essential nutrients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Organic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Physiologic cause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Inorganic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Psychological factors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EARLY CHILDHOOD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Period from 18 months through 5 years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 passes through two stages: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Toddler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Preschooler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Major achievements are development of locomotion and language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Learning is ongoing and progressive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HEALTH RISKS OF EARLY CHILDHOOD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Injuries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Infectious diseases-Measles, mumps, hepatitis B, and other diseases can be prevented with immunizations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Child maltreatment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CHARACTERISTICS OF MIDDLE CHILDHOOD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Period occurs from 6 to 12 years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Growth averages 3 to 3.5 kg and 6 cm per year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Muscular strength, coordination, and stamina increase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Ability to perform complex movements increases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Can consider several factors simultaneously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Can evaluate self and perceive others’ evaluations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HEALTH RISKS OF MIDDLE CHILDHOOD 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Respiratory infections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Accidents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Dental caries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Infections involving bacterial and fungal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Surfacing of acute and chronic problems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ADOLESCENT PERIOD</a:t>
            </a:r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Extends from 13 years through 19 years of 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Rapid changes occur in body size and shape and physical and psychological functioning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Is a time when hormones and sexual maturation interact with social structures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ADOLESCENT GROWTH AND DEVELOPMENT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CNS-mediated hormonal activity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Physical growth occurs simultaneously with sexual maturation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Growth patterns: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Arms, legs, hands, feet, and neck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Followed by increases in hip and chest size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Several months later by increases in shoulder width and depth and trunk length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ADOLESCENT PERIOD (CONT.)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Developmental tasks include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Achieving independence from parents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Adopting peer codes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Making lifestyle choices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Forming and adapting to body image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GROWTH AND DEVELOPMENT (DEFINITIONS)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Physical Growth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in the body as a whole or in its individual parts (percentile)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Growth and Development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process whereby a fertilized ovum becomes an adult person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Embraces aspects of differentiation, such as changes in body function and psychosocial behaviors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HEALTH RISKS OF ADOLESCENCE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Unintentional injuries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Vehicle accidents, drowning, falls, firearm mishaps, poisoning, and sports</a:t>
            </a:r>
          </a:p>
          <a:p>
            <a:pPr marL="469900" marR="0" lvl="1" indent="-6350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Intentional injuries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Homicide and suicide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Sexual activity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Pregnancy and STDs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Substance abuse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THE PRENATAL PERIOD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Begins with implantation of the blastocyst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prenatal period is divided into two periods: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Embryonic (2nd to 8th week of gestation): formation of germ layers, early tissue differentiation, development of major organs and systems of the body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Fetal period (9th week to birth): rapid growth and differentiation of tissues, organs, and body systems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THREE STAGES OF EMBRYONIC DEVELOPMENT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First Stage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Growth occurs through increase in cell numbers and elaboration of cell products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Second Stage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Morphogenesis (development of form) occurs, including mass cell movement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Third Stage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stage of differentiation or maturation of physiologic processes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ABNORMAL INTRAUTERINE GROWTH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Low Birth Weight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Infants weighing 2500 g or less at birth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Small for Gestational Age (also called intrauterine growth retardation)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Birth weight less than two standard deviations below the mean for gestational age or below 10th percentile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Large for Gestational Age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Birth weight greater than two standard deviations or above 90 percentile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ASSESSMENT MEASURES FOR GESTATION (NOTE THAT INFANTS BORN PRIOR TO 37 WEEKS ARE CONSIDERED PREMATURE)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Prenatal Assessment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Careful menstrual history, physical milestones during pregnancy, prenatal tests for maturity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Postnatal Assessment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Examination of external physical and neuromuscular characteristics alone or in combination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Ballard method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Dubowitz 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CRITERION FOR APGAR SCORE (ASSESSMENT OF INFANT WELL-BEING AT BIRTH)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41662" y="1752600"/>
            <a:ext cx="8229600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Heart rate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Respiratory effort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Muscle tone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Reflex irritability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Color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COMMON HEALTH PROBLEMS OF NEWBORNS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Distress at birth and the Apgar score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Neonatal  hypoglycemia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Neonatal jaundice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Birth injuries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Caput succedaneum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Cephalhematoma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Brachial plexus injuries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Klumpke paralysis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Congenital malformations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GROWTH AND DEVELOPMENT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Skull development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Organ systems continue to grow and mature in an orderly fashion 	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At a minimal level of functioning at birth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heme">
  <a:themeElements>
    <a:clrScheme name="Custom 7">
      <a:dk1>
        <a:srgbClr val="000000"/>
      </a:dk1>
      <a:lt1>
        <a:srgbClr val="FFFFFF"/>
      </a:lt1>
      <a:dk2>
        <a:srgbClr val="650000"/>
      </a:dk2>
      <a:lt2>
        <a:srgbClr val="0B4A72"/>
      </a:lt2>
      <a:accent1>
        <a:srgbClr val="B43636"/>
      </a:accent1>
      <a:accent2>
        <a:srgbClr val="0C99F1"/>
      </a:accent2>
      <a:accent3>
        <a:srgbClr val="3D3636"/>
      </a:accent3>
      <a:accent4>
        <a:srgbClr val="650000"/>
      </a:accent4>
      <a:accent5>
        <a:srgbClr val="3D3636"/>
      </a:accent5>
      <a:accent6>
        <a:srgbClr val="B43636"/>
      </a:accent6>
      <a:hlink>
        <a:srgbClr val="0B4A72"/>
      </a:hlink>
      <a:folHlink>
        <a:srgbClr val="0C99F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Macintosh PowerPoint</Application>
  <PresentationFormat>On-screen Show (4:3)</PresentationFormat>
  <Paragraphs>177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20</vt:i4>
      </vt:variant>
    </vt:vector>
  </HeadingPairs>
  <TitlesOfParts>
    <vt:vector size="37" baseType="lpstr">
      <vt:lpstr>Quattrocento</vt:lpstr>
      <vt:lpstr>Noto Symbol</vt:lpstr>
      <vt:lpstr>Times New Roman</vt:lpstr>
      <vt:lpstr>Arial</vt:lpstr>
      <vt:lpstr>Questrial</vt:lpstr>
      <vt:lpstr>Verdana</vt:lpstr>
      <vt:lpstr>PPT_theme</vt:lpstr>
      <vt:lpstr>LWW TEMPLATE</vt:lpstr>
      <vt:lpstr>3_LWW TEMPLATE</vt:lpstr>
      <vt:lpstr>4_LWW TEMPLATE</vt:lpstr>
      <vt:lpstr>5_LWW TEMPLATE</vt:lpstr>
      <vt:lpstr>6_LWW TEMPLATE</vt:lpstr>
      <vt:lpstr>7_LWW TEMPLATE</vt:lpstr>
      <vt:lpstr>8_LWW TEMPLATE</vt:lpstr>
      <vt:lpstr>9_LWW TEMPLATE</vt:lpstr>
      <vt:lpstr>10_LWW TEMPLATE</vt:lpstr>
      <vt:lpstr>11_LWW TEMPLATE</vt:lpstr>
      <vt:lpstr>  CONCEPTS OF ALTERED HEALTH IN CHILDREN</vt:lpstr>
      <vt:lpstr>GROWTH AND DEVELOPMENT (DEFINITIONS)</vt:lpstr>
      <vt:lpstr>THE PRENATAL PERIOD</vt:lpstr>
      <vt:lpstr>THREE STAGES OF EMBRYONIC DEVELOPMENT</vt:lpstr>
      <vt:lpstr>ABNORMAL INTRAUTERINE GROWTH</vt:lpstr>
      <vt:lpstr>ASSESSMENT MEASURES FOR GESTATION (NOTE THAT INFANTS BORN PRIOR TO 37 WEEKS ARE CONSIDERED PREMATURE)</vt:lpstr>
      <vt:lpstr>CRITERION FOR APGAR SCORE (ASSESSMENT OF INFANT WELL-BEING AT BIRTH)</vt:lpstr>
      <vt:lpstr>COMMON HEALTH PROBLEMS OF NEWBORNS</vt:lpstr>
      <vt:lpstr>GROWTH AND DEVELOPMENT</vt:lpstr>
      <vt:lpstr>SPECIAL NEEDS OF THE PREMATURE INFANT</vt:lpstr>
      <vt:lpstr>HEALTH PROBLEMS OF THE INFANT</vt:lpstr>
      <vt:lpstr>FAILURE TO THRIVE </vt:lpstr>
      <vt:lpstr>EARLY CHILDHOOD</vt:lpstr>
      <vt:lpstr>HEALTH RISKS OF EARLY CHILDHOOD</vt:lpstr>
      <vt:lpstr>CHARACTERISTICS OF MIDDLE CHILDHOOD</vt:lpstr>
      <vt:lpstr>HEALTH RISKS OF MIDDLE CHILDHOOD </vt:lpstr>
      <vt:lpstr>ADOLESCENT PERIOD</vt:lpstr>
      <vt:lpstr>ADOLESCENT GROWTH AND DEVELOPMENT</vt:lpstr>
      <vt:lpstr>ADOLESCENT PERIOD (CONT.)</vt:lpstr>
      <vt:lpstr>HEALTH RISKS OF ADOLESCENCE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CONCEPTS OF ALTERED HEALTH IN CHILDREN</dc:title>
  <cp:lastModifiedBy>Tracy Poches</cp:lastModifiedBy>
  <cp:revision>1</cp:revision>
  <dcterms:modified xsi:type="dcterms:W3CDTF">2020-06-16T10:30:55Z</dcterms:modified>
</cp:coreProperties>
</file>